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2" r:id="rId2"/>
    <p:sldId id="289" r:id="rId3"/>
    <p:sldId id="304" r:id="rId4"/>
    <p:sldId id="305" r:id="rId5"/>
    <p:sldId id="306" r:id="rId6"/>
    <p:sldId id="307" r:id="rId7"/>
    <p:sldId id="308" r:id="rId8"/>
    <p:sldId id="310" r:id="rId9"/>
    <p:sldId id="309" r:id="rId10"/>
    <p:sldId id="295" r:id="rId11"/>
    <p:sldId id="273" r:id="rId12"/>
    <p:sldId id="258" r:id="rId13"/>
    <p:sldId id="260" r:id="rId14"/>
    <p:sldId id="277" r:id="rId15"/>
    <p:sldId id="261" r:id="rId16"/>
    <p:sldId id="263" r:id="rId17"/>
    <p:sldId id="262" r:id="rId18"/>
    <p:sldId id="296" r:id="rId19"/>
    <p:sldId id="297" r:id="rId20"/>
    <p:sldId id="298" r:id="rId21"/>
    <p:sldId id="299" r:id="rId22"/>
    <p:sldId id="300" r:id="rId23"/>
    <p:sldId id="301" r:id="rId24"/>
    <p:sldId id="302" r:id="rId25"/>
    <p:sldId id="303" r:id="rId26"/>
    <p:sldId id="278" r:id="rId27"/>
    <p:sldId id="264" r:id="rId28"/>
    <p:sldId id="266" r:id="rId29"/>
    <p:sldId id="267" r:id="rId30"/>
    <p:sldId id="287" r:id="rId31"/>
    <p:sldId id="270" r:id="rId32"/>
    <p:sldId id="271" r:id="rId33"/>
    <p:sldId id="272" r:id="rId3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F6C9"/>
    <a:srgbClr val="B8FADF"/>
    <a:srgbClr val="D2ECB6"/>
    <a:srgbClr val="B8E08C"/>
    <a:srgbClr val="FF2980"/>
    <a:srgbClr val="FEDEF3"/>
    <a:srgbClr val="FE8ACC"/>
    <a:srgbClr val="FECEED"/>
    <a:srgbClr val="FD0B95"/>
    <a:srgbClr val="FDB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5196" autoAdjust="0"/>
  </p:normalViewPr>
  <p:slideViewPr>
    <p:cSldViewPr>
      <p:cViewPr varScale="1">
        <p:scale>
          <a:sx n="84" d="100"/>
          <a:sy n="84" d="100"/>
        </p:scale>
        <p:origin x="-90" y="-19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Tặng</a:t>
            </a:r>
            <a:r>
              <a:rPr lang="en-US" baseline="0" smtClean="0"/>
              <a:t> HS 1 cái ôm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484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31</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p>
          <a:p>
            <a:r>
              <a:rPr lang="en-US" baseline="0" smtClean="0"/>
              <a:t>Gv nhớ hỏi các tiếng chứa vần hó ở trong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dục bảo vệ ôi trường, bảo vệ động vật hoang dã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30</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12/04/2022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slide" Target="slide9.xml"/><Relationship Id="rId17" Type="http://schemas.openxmlformats.org/officeDocument/2006/relationships/slide" Target="slide10.xml"/><Relationship Id="rId2" Type="http://schemas.openxmlformats.org/officeDocument/2006/relationships/image" Target="../media/image6.jpeg"/><Relationship Id="rId16"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image" Target="../media/image10.png"/><Relationship Id="rId14" Type="http://schemas.openxmlformats.org/officeDocument/2006/relationships/slide" Target="slide8.xml"/></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28.jpeg"/><Relationship Id="rId4" Type="http://schemas.openxmlformats.org/officeDocument/2006/relationships/image" Target="../media/image36.jpeg"/><Relationship Id="rId9"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2.mp4"/><Relationship Id="rId7" Type="http://schemas.openxmlformats.org/officeDocument/2006/relationships/image" Target="../media/image4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2.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17" y="0"/>
            <a:ext cx="9131825" cy="51435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485"/>
          <a:stretch/>
        </p:blipFill>
        <p:spPr bwMode="auto">
          <a:xfrm>
            <a:off x="2783174" y="963853"/>
            <a:ext cx="342525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717910" y="57150"/>
            <a:ext cx="3555782" cy="584775"/>
          </a:xfrm>
          <a:prstGeom prst="rect">
            <a:avLst/>
          </a:prstGeom>
          <a:noFill/>
        </p:spPr>
        <p:txBody>
          <a:bodyPr wrap="none" rtlCol="0">
            <a:spAutoFit/>
          </a:bodyPr>
          <a:lstStyle/>
          <a:p>
            <a:pPr algn="ctr"/>
            <a:r>
              <a:rPr lang="en-US" sz="3200" b="1" smtClean="0">
                <a:solidFill>
                  <a:srgbClr val="FF0000"/>
                </a:solidFill>
                <a:latin typeface="Arial" pitchFamily="34" charset="0"/>
                <a:cs typeface="Arial" pitchFamily="34" charset="0"/>
              </a:rPr>
              <a:t>Phòng GD&amp;ĐT …</a:t>
            </a:r>
            <a:endParaRPr lang="en-US" sz="3200" b="1">
              <a:solidFill>
                <a:srgbClr val="FF0000"/>
              </a:solidFill>
              <a:latin typeface="Arial" pitchFamily="34" charset="0"/>
              <a:cs typeface="Arial" pitchFamily="34" charset="0"/>
            </a:endParaRPr>
          </a:p>
        </p:txBody>
      </p:sp>
      <p:sp>
        <p:nvSpPr>
          <p:cNvPr id="7" name="TextBox 6"/>
          <p:cNvSpPr txBox="1"/>
          <p:nvPr/>
        </p:nvSpPr>
        <p:spPr>
          <a:xfrm>
            <a:off x="2508526" y="663363"/>
            <a:ext cx="3974550" cy="584775"/>
          </a:xfrm>
          <a:prstGeom prst="rect">
            <a:avLst/>
          </a:prstGeom>
          <a:noFill/>
        </p:spPr>
        <p:txBody>
          <a:bodyPr wrap="none" rtlCol="0">
            <a:spAutoFit/>
          </a:bodyPr>
          <a:lstStyle/>
          <a:p>
            <a:pPr algn="ctr"/>
            <a:r>
              <a:rPr lang="en-US" sz="3200" b="1" smtClean="0">
                <a:solidFill>
                  <a:srgbClr val="FF0000"/>
                </a:solidFill>
                <a:latin typeface="Arial" pitchFamily="34" charset="0"/>
                <a:cs typeface="Arial" pitchFamily="34" charset="0"/>
              </a:rPr>
              <a:t>Trường Tiểu học …</a:t>
            </a:r>
            <a:endParaRPr lang="en-US" sz="3200" b="1">
              <a:solidFill>
                <a:srgbClr val="FF0000"/>
              </a:solidFill>
              <a:latin typeface="Arial" pitchFamily="34" charset="0"/>
              <a:cs typeface="Arial" pitchFamily="34" charset="0"/>
            </a:endParaRPr>
          </a:p>
        </p:txBody>
      </p:sp>
      <p:sp>
        <p:nvSpPr>
          <p:cNvPr id="8" name="TextBox 7"/>
          <p:cNvSpPr txBox="1"/>
          <p:nvPr/>
        </p:nvSpPr>
        <p:spPr>
          <a:xfrm>
            <a:off x="-76200" y="2866132"/>
            <a:ext cx="9144000" cy="1077218"/>
          </a:xfrm>
          <a:prstGeom prst="rect">
            <a:avLst/>
          </a:prstGeom>
          <a:noFill/>
        </p:spPr>
        <p:txBody>
          <a:bodyPr wrap="square" rtlCol="0">
            <a:spAutoFit/>
          </a:bodyPr>
          <a:lstStyle/>
          <a:p>
            <a:pPr algn="ctr"/>
            <a:r>
              <a:rPr lang="en-US" sz="3200" b="1" dirty="0" err="1" smtClean="0">
                <a:solidFill>
                  <a:srgbClr val="0070C0"/>
                </a:solidFill>
                <a:latin typeface="Arial" pitchFamily="34" charset="0"/>
                <a:cs typeface="Arial" pitchFamily="34" charset="0"/>
              </a:rPr>
              <a:t>Nhiệt</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liệt</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chào</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mừng</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quý</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thầy</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cô</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về</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dự</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Chuyên</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đề</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cấp</a:t>
            </a:r>
            <a:r>
              <a:rPr lang="en-US" sz="3200" b="1" dirty="0" smtClean="0">
                <a:solidFill>
                  <a:srgbClr val="0070C0"/>
                </a:solidFill>
                <a:latin typeface="Arial" pitchFamily="34" charset="0"/>
                <a:cs typeface="Arial" pitchFamily="34" charset="0"/>
              </a:rPr>
              <a:t> </a:t>
            </a:r>
            <a:r>
              <a:rPr lang="en-US" sz="3200" b="1" dirty="0" err="1" smtClean="0">
                <a:solidFill>
                  <a:srgbClr val="0070C0"/>
                </a:solidFill>
                <a:latin typeface="Arial" pitchFamily="34" charset="0"/>
                <a:cs typeface="Arial" pitchFamily="34" charset="0"/>
              </a:rPr>
              <a:t>trường</a:t>
            </a:r>
            <a:endParaRPr lang="en-US" sz="3200" b="1" dirty="0">
              <a:solidFill>
                <a:srgbClr val="0070C0"/>
              </a:solidFill>
              <a:latin typeface="Arial" pitchFamily="34" charset="0"/>
              <a:cs typeface="Arial" pitchFamily="34" charset="0"/>
            </a:endParaRPr>
          </a:p>
        </p:txBody>
      </p:sp>
      <p:sp>
        <p:nvSpPr>
          <p:cNvPr id="9" name="TextBox 8"/>
          <p:cNvSpPr txBox="1"/>
          <p:nvPr/>
        </p:nvSpPr>
        <p:spPr>
          <a:xfrm>
            <a:off x="12175" y="3943350"/>
            <a:ext cx="9144000" cy="1077218"/>
          </a:xfrm>
          <a:prstGeom prst="rect">
            <a:avLst/>
          </a:prstGeom>
          <a:noFill/>
        </p:spPr>
        <p:txBody>
          <a:bodyPr wrap="square" rtlCol="0">
            <a:spAutoFit/>
          </a:bodyPr>
          <a:lstStyle/>
          <a:p>
            <a:pPr algn="just"/>
            <a:r>
              <a:rPr lang="en-US" sz="3200" b="1" smtClean="0">
                <a:solidFill>
                  <a:srgbClr val="0070C0"/>
                </a:solidFill>
                <a:latin typeface="Arial" pitchFamily="34" charset="0"/>
                <a:cs typeface="Arial" pitchFamily="34" charset="0"/>
              </a:rPr>
              <a:t>			Môn	: Tiếng Việt</a:t>
            </a:r>
          </a:p>
          <a:p>
            <a:pPr algn="just"/>
            <a:r>
              <a:rPr lang="en-US" sz="3200" b="1" smtClean="0">
                <a:solidFill>
                  <a:srgbClr val="0070C0"/>
                </a:solidFill>
                <a:latin typeface="Arial" pitchFamily="34" charset="0"/>
                <a:cs typeface="Arial" pitchFamily="34" charset="0"/>
              </a:rPr>
              <a:t>			Lớp	: Một</a:t>
            </a:r>
            <a:endParaRPr lang="en-US" sz="3200" b="1">
              <a:solidFill>
                <a:srgbClr val="0070C0"/>
              </a:solidFill>
              <a:latin typeface="Arial" pitchFamily="34" charset="0"/>
              <a:cs typeface="Arial" pitchFamily="34" charset="0"/>
            </a:endParaRPr>
          </a:p>
        </p:txBody>
      </p:sp>
      <p:sp>
        <p:nvSpPr>
          <p:cNvPr id="11" name="TextBox 10"/>
          <p:cNvSpPr txBox="1"/>
          <p:nvPr/>
        </p:nvSpPr>
        <p:spPr>
          <a:xfrm>
            <a:off x="4039178" y="1487682"/>
            <a:ext cx="900545" cy="169277"/>
          </a:xfrm>
          <a:prstGeom prst="rect">
            <a:avLst/>
          </a:prstGeom>
          <a:solidFill>
            <a:schemeClr val="bg1"/>
          </a:solidFill>
        </p:spPr>
        <p:txBody>
          <a:bodyPr wrap="square" rtlCol="0">
            <a:spAutoFit/>
          </a:bodyPr>
          <a:lstStyle/>
          <a:p>
            <a:pPr algn="ctr"/>
            <a:r>
              <a:rPr lang="en-US" sz="500" b="1" smtClean="0">
                <a:latin typeface="Arial Black" pitchFamily="34" charset="0"/>
              </a:rPr>
              <a:t>… SCHOOL</a:t>
            </a:r>
            <a:endParaRPr lang="en-US" sz="500" b="1">
              <a:latin typeface="Arial Black" pitchFamily="34" charset="0"/>
            </a:endParaRP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7086600" y="4148751"/>
            <a:ext cx="1827383" cy="99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flipH="1">
            <a:off x="181697" y="4148750"/>
            <a:ext cx="1827383" cy="99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726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609599" y="2400233"/>
            <a:ext cx="8083358" cy="1017587"/>
            <a:chOff x="1124156" y="2412173"/>
            <a:chExt cx="6781799" cy="1017587"/>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928069"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24156" y="2642560"/>
              <a:ext cx="6781799" cy="584763"/>
            </a:xfrm>
            <a:prstGeom prst="rect">
              <a:avLst/>
            </a:prstGeom>
            <a:noFill/>
          </p:spPr>
          <p:txBody>
            <a:bodyPr wrap="square" lIns="91428" tIns="45714" rIns="91428" bIns="45714" rtlCol="0">
              <a:spAutoFit/>
            </a:bodyPr>
            <a:lstStyle/>
            <a:p>
              <a:pPr algn="ctr"/>
              <a:r>
                <a:rPr lang="en-US" sz="3200" b="1" smtClean="0">
                  <a:solidFill>
                    <a:srgbClr val="00863D"/>
                  </a:solidFill>
                  <a:latin typeface="Arial-Rounded" pitchFamily="34" charset="0"/>
                  <a:ea typeface="Arial-Rounded" pitchFamily="34" charset="0"/>
                  <a:cs typeface="Arial-Rounded" pitchFamily="34" charset="0"/>
                </a:rPr>
                <a:t>CUỘC THI TÀI NĂNG RỪNG XANH</a:t>
              </a:r>
              <a:endParaRPr lang="en-US" sz="32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685800" y="2421929"/>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001" y="825942"/>
            <a:ext cx="4997999" cy="418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53710" y="277234"/>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các con vật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1333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17953" y="4055881"/>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a) Em biết những con vật nào trong tranh?</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517953" y="4548618"/>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b) Mỗi con vật có khả năng gì đặc biệt?</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9513" y="114467"/>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0" y="2442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7515915" y="1393581"/>
            <a:ext cx="13229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011989" y="1809750"/>
            <a:ext cx="912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78530" y="2605455"/>
            <a:ext cx="18894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6451" y="2190750"/>
            <a:ext cx="9129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cxnSp>
        <p:nvCxnSpPr>
          <p:cNvPr id="15" name="Straight Connector 14"/>
          <p:cNvCxnSpPr/>
          <p:nvPr/>
        </p:nvCxnSpPr>
        <p:spPr>
          <a:xfrm flipH="1">
            <a:off x="3916407" y="3374781"/>
            <a:ext cx="22862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57144" y="3790950"/>
            <a:ext cx="6854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167151" y="1802423"/>
            <a:ext cx="753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065585" y="2976196"/>
            <a:ext cx="912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1066800" cy="685800"/>
          </a:xfrm>
        </p:spPr>
        <p:txBody>
          <a:bodyPr>
            <a:normAutofit fontScale="90000"/>
          </a:bodyPr>
          <a:lstStyle/>
          <a:p>
            <a:pPr algn="l"/>
            <a:r>
              <a:rPr lang="en-US" smtClean="0">
                <a:latin typeface="Arial" pitchFamily="34" charset="0"/>
                <a:cs typeface="Arial" pitchFamily="34" charset="0"/>
              </a:rPr>
              <a:t>yêt </a:t>
            </a:r>
            <a:endParaRPr lang="en-US">
              <a:latin typeface="Arial" pitchFamily="34" charset="0"/>
              <a:cs typeface="Arial" pitchFamily="34" charset="0"/>
            </a:endParaRPr>
          </a:p>
        </p:txBody>
      </p:sp>
      <p:sp>
        <p:nvSpPr>
          <p:cNvPr id="3" name="Title 1"/>
          <p:cNvSpPr txBox="1">
            <a:spLocks/>
          </p:cNvSpPr>
          <p:nvPr/>
        </p:nvSpPr>
        <p:spPr>
          <a:xfrm>
            <a:off x="2021114" y="-4762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5" name="Straight Arrow Connector 4"/>
          <p:cNvCxnSpPr/>
          <p:nvPr/>
        </p:nvCxnSpPr>
        <p:spPr>
          <a:xfrm>
            <a:off x="3118338" y="1047750"/>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114800" y="1333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n</a:t>
            </a:r>
            <a:r>
              <a:rPr lang="en-US" smtClean="0">
                <a:latin typeface="Arial" pitchFamily="34" charset="0"/>
                <a:cs typeface="Arial" pitchFamily="34" charset="0"/>
              </a:rPr>
              <a:t>iêm yết </a:t>
            </a:r>
            <a:endParaRPr lang="en-US">
              <a:latin typeface="Arial" pitchFamily="34" charset="0"/>
              <a:cs typeface="Arial" pitchFamily="34" charset="0"/>
            </a:endParaRPr>
          </a:p>
        </p:txBody>
      </p:sp>
      <p:sp>
        <p:nvSpPr>
          <p:cNvPr id="7" name="Title 1"/>
          <p:cNvSpPr txBox="1">
            <a:spLocks/>
          </p:cNvSpPr>
          <p:nvPr/>
        </p:nvSpPr>
        <p:spPr>
          <a:xfrm>
            <a:off x="1752600" y="1200150"/>
            <a:ext cx="1295400" cy="7810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yêng </a:t>
            </a:r>
            <a:endParaRPr lang="en-US">
              <a:latin typeface="Arial" pitchFamily="34" charset="0"/>
              <a:cs typeface="Arial" pitchFamily="34" charset="0"/>
            </a:endParaRPr>
          </a:p>
        </p:txBody>
      </p:sp>
      <p:cxnSp>
        <p:nvCxnSpPr>
          <p:cNvPr id="8" name="Straight Arrow Connector 7"/>
          <p:cNvCxnSpPr/>
          <p:nvPr/>
        </p:nvCxnSpPr>
        <p:spPr>
          <a:xfrm>
            <a:off x="3118338" y="17101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114800" y="8191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yểng</a:t>
            </a:r>
            <a:endParaRPr lang="en-US">
              <a:latin typeface="Arial" pitchFamily="34" charset="0"/>
              <a:cs typeface="Arial" pitchFamily="34" charset="0"/>
            </a:endParaRPr>
          </a:p>
        </p:txBody>
      </p:sp>
      <p:sp>
        <p:nvSpPr>
          <p:cNvPr id="10" name="Title 1"/>
          <p:cNvSpPr txBox="1">
            <a:spLocks/>
          </p:cNvSpPr>
          <p:nvPr/>
        </p:nvSpPr>
        <p:spPr>
          <a:xfrm>
            <a:off x="1752600" y="18478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oen </a:t>
            </a:r>
            <a:endParaRPr lang="en-US">
              <a:latin typeface="Arial" pitchFamily="34" charset="0"/>
              <a:cs typeface="Arial" pitchFamily="34" charset="0"/>
            </a:endParaRPr>
          </a:p>
        </p:txBody>
      </p:sp>
      <p:cxnSp>
        <p:nvCxnSpPr>
          <p:cNvPr id="11" name="Straight Arrow Connector 10"/>
          <p:cNvCxnSpPr/>
          <p:nvPr/>
        </p:nvCxnSpPr>
        <p:spPr>
          <a:xfrm>
            <a:off x="3118338" y="23578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4114800" y="14668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nhoẻn</a:t>
            </a:r>
            <a:endParaRPr lang="en-US">
              <a:latin typeface="Arial" pitchFamily="34" charset="0"/>
              <a:cs typeface="Arial" pitchFamily="34" charset="0"/>
            </a:endParaRPr>
          </a:p>
        </p:txBody>
      </p:sp>
      <p:sp>
        <p:nvSpPr>
          <p:cNvPr id="13" name="Title 1"/>
          <p:cNvSpPr txBox="1">
            <a:spLocks/>
          </p:cNvSpPr>
          <p:nvPr/>
        </p:nvSpPr>
        <p:spPr>
          <a:xfrm>
            <a:off x="1752600" y="24574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oao </a:t>
            </a:r>
            <a:endParaRPr lang="en-US">
              <a:latin typeface="Arial" pitchFamily="34" charset="0"/>
              <a:cs typeface="Arial" pitchFamily="34" charset="0"/>
            </a:endParaRPr>
          </a:p>
        </p:txBody>
      </p:sp>
      <p:cxnSp>
        <p:nvCxnSpPr>
          <p:cNvPr id="14" name="Straight Arrow Connector 13"/>
          <p:cNvCxnSpPr/>
          <p:nvPr/>
        </p:nvCxnSpPr>
        <p:spPr>
          <a:xfrm>
            <a:off x="3118338" y="29674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4114800" y="20764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ngoao</a:t>
            </a:r>
            <a:endParaRPr lang="en-US">
              <a:latin typeface="Arial" pitchFamily="34" charset="0"/>
              <a:cs typeface="Arial" pitchFamily="34" charset="0"/>
            </a:endParaRPr>
          </a:p>
        </p:txBody>
      </p:sp>
      <p:sp>
        <p:nvSpPr>
          <p:cNvPr id="16" name="Title 1"/>
          <p:cNvSpPr txBox="1">
            <a:spLocks/>
          </p:cNvSpPr>
          <p:nvPr/>
        </p:nvSpPr>
        <p:spPr>
          <a:xfrm>
            <a:off x="1752600" y="30670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oet </a:t>
            </a:r>
            <a:endParaRPr lang="en-US">
              <a:latin typeface="Arial" pitchFamily="34" charset="0"/>
              <a:cs typeface="Arial" pitchFamily="34" charset="0"/>
            </a:endParaRPr>
          </a:p>
        </p:txBody>
      </p:sp>
      <p:cxnSp>
        <p:nvCxnSpPr>
          <p:cNvPr id="17" name="Straight Arrow Connector 16"/>
          <p:cNvCxnSpPr/>
          <p:nvPr/>
        </p:nvCxnSpPr>
        <p:spPr>
          <a:xfrm>
            <a:off x="3118338" y="35770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114800" y="26860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khoét</a:t>
            </a:r>
            <a:endParaRPr lang="en-US">
              <a:latin typeface="Arial" pitchFamily="34" charset="0"/>
              <a:cs typeface="Arial" pitchFamily="34" charset="0"/>
            </a:endParaRPr>
          </a:p>
        </p:txBody>
      </p:sp>
      <p:sp>
        <p:nvSpPr>
          <p:cNvPr id="19" name="Title 1"/>
          <p:cNvSpPr txBox="1">
            <a:spLocks/>
          </p:cNvSpPr>
          <p:nvPr/>
        </p:nvSpPr>
        <p:spPr>
          <a:xfrm>
            <a:off x="1752600" y="36004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uênh </a:t>
            </a:r>
            <a:endParaRPr lang="en-US">
              <a:latin typeface="Arial" pitchFamily="34" charset="0"/>
              <a:cs typeface="Arial" pitchFamily="34" charset="0"/>
            </a:endParaRPr>
          </a:p>
        </p:txBody>
      </p:sp>
      <p:cxnSp>
        <p:nvCxnSpPr>
          <p:cNvPr id="20" name="Straight Arrow Connector 19"/>
          <p:cNvCxnSpPr/>
          <p:nvPr/>
        </p:nvCxnSpPr>
        <p:spPr>
          <a:xfrm>
            <a:off x="3118338" y="41866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4114800" y="3295650"/>
            <a:ext cx="4343400"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chuếnh choáng</a:t>
            </a:r>
            <a:endParaRPr lang="en-US">
              <a:latin typeface="Arial" pitchFamily="34" charset="0"/>
              <a:cs typeface="Arial" pitchFamily="34" charset="0"/>
            </a:endParaRPr>
          </a:p>
        </p:txBody>
      </p:sp>
      <p:sp>
        <p:nvSpPr>
          <p:cNvPr id="22" name="Title 1"/>
          <p:cNvSpPr txBox="1">
            <a:spLocks/>
          </p:cNvSpPr>
          <p:nvPr/>
        </p:nvSpPr>
        <p:spPr>
          <a:xfrm>
            <a:off x="1752600" y="42862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ooc </a:t>
            </a:r>
            <a:endParaRPr lang="en-US">
              <a:latin typeface="Arial" pitchFamily="34" charset="0"/>
              <a:cs typeface="Arial" pitchFamily="34" charset="0"/>
            </a:endParaRPr>
          </a:p>
        </p:txBody>
      </p:sp>
      <p:cxnSp>
        <p:nvCxnSpPr>
          <p:cNvPr id="23" name="Straight Arrow Connector 22"/>
          <p:cNvCxnSpPr/>
          <p:nvPr/>
        </p:nvCxnSpPr>
        <p:spPr>
          <a:xfrm>
            <a:off x="3118338" y="48724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4126522" y="3981450"/>
            <a:ext cx="4343400"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voọc</a:t>
            </a:r>
            <a:endParaRPr lang="en-US">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left)">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2" grpId="0"/>
      <p:bldP spid="13" grpId="0"/>
      <p:bldP spid="15" grpId="0"/>
      <p:bldP spid="16" grpId="0"/>
      <p:bldP spid="18" grpId="0"/>
      <p:bldP spid="19" grpId="0"/>
      <p:bldP spid="21" grpId="0"/>
      <p:bldP spid="22"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
        <p:nvSpPr>
          <p:cNvPr id="6" name="TextBox 5"/>
          <p:cNvSpPr txBox="1"/>
          <p:nvPr/>
        </p:nvSpPr>
        <p:spPr>
          <a:xfrm>
            <a:off x="1584614" y="3305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52400" y="439819"/>
            <a:ext cx="8853054" cy="4647293"/>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Đúng </a:t>
            </a:r>
            <a:r>
              <a:rPr lang="en-US" sz="2600">
                <a:latin typeface="Arial" pitchFamily="34" charset="0"/>
                <a:ea typeface="Arial-Rounded" pitchFamily="34" charset="0"/>
                <a:cs typeface="Arial" pitchFamily="34" charset="0"/>
              </a:rPr>
              <a:t>như chương trình đã niêm yết, cuộc thi mở đầu bằng tiết mục của chim yểng</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Yểng </a:t>
            </a:r>
            <a:r>
              <a:rPr lang="en-US" sz="2600">
                <a:latin typeface="Arial" pitchFamily="34" charset="0"/>
                <a:ea typeface="Arial-Rounded" pitchFamily="34" charset="0"/>
                <a:cs typeface="Arial" pitchFamily="34" charset="0"/>
              </a:rPr>
              <a:t>nhoẻn miệng cười rồi bắt chước tiếng của một số loài vật</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Tiếp theo là ca khúc “ngoao ngoao” của mèo rừng.</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Gõ kiến chỉ trong nháy mắt đã khoét được cái tổ xinh xắn.</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Chim công khiến khán giả say mê, chuếnh choáng vì điệu múa tuyệt đẹp.</a:t>
            </a:r>
            <a:r>
              <a:rPr lang="en-US" sz="2600" smtClean="0">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Voọc xám với tiết mục đu cây điêu luyện làm tất cả trầm trồ thích thú</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endParaRPr lang="en-US" sz="2600" smtClean="0">
              <a:latin typeface="Arial" pitchFamily="34" charset="0"/>
              <a:ea typeface="Arial-Rounded" pitchFamily="34" charset="0"/>
              <a:cs typeface="Arial" pitchFamily="34" charset="0"/>
            </a:endParaRP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r>
              <a:rPr lang="en-US" sz="2600" smtClean="0">
                <a:solidFill>
                  <a:srgbClr val="FF0000"/>
                </a:solidFill>
                <a:latin typeface="Arial" pitchFamily="34" charset="0"/>
                <a:ea typeface="Arial-Rounded" pitchFamily="34" charset="0"/>
                <a:cs typeface="Arial" pitchFamily="34" charset="0"/>
              </a:rPr>
              <a:t>//</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40" y="590550"/>
            <a:ext cx="8407461" cy="4524194"/>
          </a:xfrm>
          <a:prstGeom prst="rect">
            <a:avLst/>
          </a:prstGeom>
          <a:noFill/>
        </p:spPr>
        <p:txBody>
          <a:bodyPr wrap="square" lIns="91318" tIns="45660" rIns="91318" bIns="45660" rtlCol="0">
            <a:spAutoFit/>
          </a:bodyPr>
          <a:lstStyle/>
          <a:p>
            <a:pPr algn="just"/>
            <a:r>
              <a:rPr lang="en-US" sz="3200" dirty="0" smtClean="0">
                <a:latin typeface="Arial" pitchFamily="34" charset="0"/>
                <a:ea typeface="Arial-Rounded" pitchFamily="34" charset="0"/>
                <a:cs typeface="Arial" pitchFamily="34" charset="0"/>
              </a:rPr>
              <a:t>	</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xuân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các</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vật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trong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tổ</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chức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cuộc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tài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năng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Đúng</a:t>
            </a:r>
            <a:r>
              <a:rPr lang="en-US" sz="3200" dirty="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như</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chương</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trình</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đã</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niêm</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yết</a:t>
            </a:r>
            <a:r>
              <a:rPr lang="en-US" sz="3200" dirty="0" smtClean="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cuộc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đầu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bằng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tiết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mục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chim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yểng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Yểng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nhoẻn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miệng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cười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rồi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bắt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chước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tiếng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số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loài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vật</a:t>
            </a:r>
            <a:r>
              <a:rPr lang="en-US" sz="3200" dirty="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Chim</a:t>
            </a:r>
            <a:r>
              <a:rPr lang="en-US" sz="3200" dirty="0" smtClean="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khiến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khán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giả</a:t>
            </a:r>
            <a:r>
              <a:rPr lang="en-US" sz="3200" dirty="0">
                <a:latin typeface="Arial" pitchFamily="34" charset="0"/>
                <a:ea typeface="Arial-Rounded" pitchFamily="34" charset="0"/>
                <a:cs typeface="Arial" pitchFamily="34" charset="0"/>
              </a:rPr>
              <a:t> say </a:t>
            </a:r>
            <a:r>
              <a:rPr lang="en-US" sz="3200" dirty="0" err="1">
                <a:latin typeface="Arial" pitchFamily="34" charset="0"/>
                <a:ea typeface="Arial-Rounded" pitchFamily="34" charset="0"/>
                <a:cs typeface="Arial" pitchFamily="34" charset="0"/>
              </a:rPr>
              <a:t>mê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chuếnh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choáng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điệu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múa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tuyệt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đẹp</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Voọc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xám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với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tiết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mục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cây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điêu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luyện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tất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trầm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trồ</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thích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thú</a:t>
            </a:r>
            <a:r>
              <a:rPr lang="en-US" sz="3200" dirty="0">
                <a:latin typeface="Arial" pitchFamily="34" charset="0"/>
                <a:ea typeface="Arial-Rounded" pitchFamily="34" charset="0"/>
                <a:cs typeface="Arial" pitchFamily="34" charset="0"/>
              </a:rPr>
              <a:t>.</a:t>
            </a:r>
          </a:p>
        </p:txBody>
      </p:sp>
      <p:sp>
        <p:nvSpPr>
          <p:cNvPr id="3" name="TextBox 2"/>
          <p:cNvSpPr txBox="1"/>
          <p:nvPr/>
        </p:nvSpPr>
        <p:spPr>
          <a:xfrm>
            <a:off x="2209800" y="57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cxnSp>
        <p:nvCxnSpPr>
          <p:cNvPr id="5" name="Straight Connector 4"/>
          <p:cNvCxnSpPr/>
          <p:nvPr/>
        </p:nvCxnSpPr>
        <p:spPr>
          <a:xfrm flipH="1">
            <a:off x="3848100" y="6987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324600" y="21145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8305800" y="6418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522830" y="1123950"/>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5539154" y="1657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001000" y="16472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200400" y="21145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31477" y="2640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01054" y="264003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022231" y="3093427"/>
            <a:ext cx="98712" cy="435617"/>
            <a:chOff x="2590800" y="2272159"/>
            <a:chExt cx="98712" cy="435617"/>
          </a:xfrm>
        </p:grpSpPr>
        <p:cxnSp>
          <p:nvCxnSpPr>
            <p:cNvPr id="20" name="Straight Connector 1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4214446" y="309896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429000" y="358206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696200" y="3571671"/>
            <a:ext cx="98712" cy="435617"/>
            <a:chOff x="2590800" y="2272159"/>
            <a:chExt cx="98712" cy="435617"/>
          </a:xfrm>
        </p:grpSpPr>
        <p:cxnSp>
          <p:nvCxnSpPr>
            <p:cNvPr id="25" name="Straight Connector 2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1348154" y="40957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858000" y="41052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749388" y="4589043"/>
            <a:ext cx="98712" cy="435617"/>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20" y="-247649"/>
            <a:ext cx="527050" cy="436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114770"/>
            <a:ext cx="527050" cy="53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24784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952500" y="424812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8" name="TextBox 7"/>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481134" y="572965"/>
            <a:ext cx="8538175"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35" y="590550"/>
            <a:ext cx="8229600" cy="857250"/>
          </a:xfrm>
        </p:spPr>
        <p:txBody>
          <a:bodyPr>
            <a:normAutofit/>
          </a:bodyPr>
          <a:lstStyle/>
          <a:p>
            <a:r>
              <a:rPr lang="en-US" sz="4000">
                <a:latin typeface="Arial" pitchFamily="34" charset="0"/>
                <a:cs typeface="Arial" pitchFamily="34" charset="0"/>
              </a:rPr>
              <a:t>Giải nghĩa từ khó:</a:t>
            </a: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76600" y="41909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yểng</a:t>
            </a:r>
            <a:endParaRPr lang="en-US" sz="3600">
              <a:latin typeface="Arial" pitchFamily="34" charset="0"/>
              <a:cs typeface="Arial" pitchFamily="34" charset="0"/>
            </a:endParaRPr>
          </a:p>
        </p:txBody>
      </p:sp>
      <p:pic>
        <p:nvPicPr>
          <p:cNvPr id="1026" name="Picture 2" descr="Chim Yểng biết nói tiếng người không? Cách huấn luyện như thế nà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276349"/>
            <a:ext cx="4911402" cy="329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5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76600" y="41909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mèo rừng</a:t>
            </a:r>
            <a:endParaRPr lang="en-US" sz="3600">
              <a:latin typeface="Arial" pitchFamily="34" charset="0"/>
              <a:cs typeface="Arial" pitchFamily="34" charset="0"/>
            </a:endParaRPr>
          </a:p>
        </p:txBody>
      </p:sp>
      <p:pic>
        <p:nvPicPr>
          <p:cNvPr id="2050" name="Picture 2" descr="Mèo rừng – Loài động vật nhỏ nhưng quý hiếm trê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719839"/>
            <a:ext cx="4495800" cy="29986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ìm hiểu về loài mèo rừng: đặc điểm, phân bố và thực trạng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00788"/>
            <a:ext cx="3979449" cy="301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0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gõ kiến</a:t>
            </a:r>
            <a:endParaRPr lang="en-US" sz="3600">
              <a:latin typeface="Arial" pitchFamily="34" charset="0"/>
              <a:cs typeface="Arial" pitchFamily="34" charset="0"/>
            </a:endParaRPr>
          </a:p>
        </p:txBody>
      </p:sp>
      <p:pic>
        <p:nvPicPr>
          <p:cNvPr id="3074" name="Picture 2" descr="Vì sao chim gõ kiến gõ mãi mà không… nhức đầu?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120" y="1123950"/>
            <a:ext cx="646676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công</a:t>
            </a:r>
            <a:endParaRPr lang="en-US" sz="3600">
              <a:latin typeface="Arial" pitchFamily="34" charset="0"/>
              <a:cs typeface="Arial" pitchFamily="34" charset="0"/>
            </a:endParaRPr>
          </a:p>
        </p:txBody>
      </p:sp>
      <p:pic>
        <p:nvPicPr>
          <p:cNvPr id="4098" name="Picture 2" descr="Chim công - đặc điểm sinh học - Thiên Đường Ch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990600"/>
            <a:ext cx="621792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1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voọc xám</a:t>
            </a:r>
            <a:endParaRPr lang="en-US" sz="3600">
              <a:latin typeface="Arial" pitchFamily="34" charset="0"/>
              <a:cs typeface="Arial" pitchFamily="34" charset="0"/>
            </a:endParaRPr>
          </a:p>
        </p:txBody>
      </p:sp>
      <p:pic>
        <p:nvPicPr>
          <p:cNvPr id="5122" name="Picture 2" descr="Voọc xám Đông Dươ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6271" y="992886"/>
            <a:ext cx="3174197" cy="3962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ayre's leaf monkey, Trachypithecus phayrei | Animals wild, Animals, M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83742"/>
            <a:ext cx="2645048" cy="39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2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4381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Niêm yết	:</a:t>
            </a:r>
            <a:endParaRPr lang="en-US" sz="3600">
              <a:latin typeface="Arial" pitchFamily="34" charset="0"/>
              <a:cs typeface="Arial" pitchFamily="34" charset="0"/>
            </a:endParaRPr>
          </a:p>
        </p:txBody>
      </p:sp>
      <p:sp>
        <p:nvSpPr>
          <p:cNvPr id="4" name="Title 1"/>
          <p:cNvSpPr txBox="1">
            <a:spLocks/>
          </p:cNvSpPr>
          <p:nvPr/>
        </p:nvSpPr>
        <p:spPr>
          <a:xfrm>
            <a:off x="2341685" y="713248"/>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công bố chương trình cuộc thi để mọi người cùng biết.</a:t>
            </a:r>
            <a:endParaRPr lang="en-US" sz="3600">
              <a:latin typeface="Arial" pitchFamily="34" charset="0"/>
              <a:cs typeface="Arial" pitchFamily="34" charset="0"/>
            </a:endParaRPr>
          </a:p>
        </p:txBody>
      </p:sp>
      <p:sp>
        <p:nvSpPr>
          <p:cNvPr id="5" name="Title 1"/>
          <p:cNvSpPr txBox="1">
            <a:spLocks/>
          </p:cNvSpPr>
          <p:nvPr/>
        </p:nvSpPr>
        <p:spPr>
          <a:xfrm>
            <a:off x="362438" y="1668002"/>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Chuếnh choáng:</a:t>
            </a:r>
            <a:endParaRPr lang="en-US" sz="3600">
              <a:latin typeface="Arial" pitchFamily="34" charset="0"/>
              <a:cs typeface="Arial" pitchFamily="34" charset="0"/>
            </a:endParaRPr>
          </a:p>
        </p:txBody>
      </p:sp>
      <p:sp>
        <p:nvSpPr>
          <p:cNvPr id="6" name="Title 1"/>
          <p:cNvSpPr txBox="1">
            <a:spLocks/>
          </p:cNvSpPr>
          <p:nvPr/>
        </p:nvSpPr>
        <p:spPr>
          <a:xfrm>
            <a:off x="3886201" y="1668002"/>
            <a:ext cx="5105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cảm giác không còn </a:t>
            </a:r>
            <a:endParaRPr lang="en-US" sz="3600">
              <a:latin typeface="Arial" pitchFamily="34" charset="0"/>
              <a:cs typeface="Arial" pitchFamily="34" charset="0"/>
            </a:endParaRPr>
          </a:p>
        </p:txBody>
      </p:sp>
      <p:sp>
        <p:nvSpPr>
          <p:cNvPr id="7" name="Title 1"/>
          <p:cNvSpPr txBox="1">
            <a:spLocks/>
          </p:cNvSpPr>
          <p:nvPr/>
        </p:nvSpPr>
        <p:spPr>
          <a:xfrm>
            <a:off x="2341684" y="2249026"/>
            <a:ext cx="6649917"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tỉnh táo giống như khi say của khán giả trước điệu múa tuyệt đẹp của chim công.</a:t>
            </a:r>
            <a:endParaRPr lang="en-US" sz="3600">
              <a:latin typeface="Arial" pitchFamily="34" charset="0"/>
              <a:cs typeface="Arial" pitchFamily="34" charset="0"/>
            </a:endParaRPr>
          </a:p>
        </p:txBody>
      </p:sp>
    </p:spTree>
    <p:extLst>
      <p:ext uri="{BB962C8B-B14F-4D97-AF65-F5344CB8AC3E}">
        <p14:creationId xmlns:p14="http://schemas.microsoft.com/office/powerpoint/2010/main" val="7217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877427"/>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Trầm trồ	:</a:t>
            </a:r>
            <a:endParaRPr lang="en-US" sz="3600">
              <a:latin typeface="Arial" pitchFamily="34" charset="0"/>
              <a:cs typeface="Arial" pitchFamily="34" charset="0"/>
            </a:endParaRPr>
          </a:p>
        </p:txBody>
      </p:sp>
      <p:sp>
        <p:nvSpPr>
          <p:cNvPr id="4" name="Title 1"/>
          <p:cNvSpPr txBox="1">
            <a:spLocks/>
          </p:cNvSpPr>
          <p:nvPr/>
        </p:nvSpPr>
        <p:spPr>
          <a:xfrm>
            <a:off x="2341685" y="1152525"/>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thốt ra lời khen với vẻ ngạc nhiên, thán phục.</a:t>
            </a:r>
            <a:endParaRPr lang="en-US" sz="3600">
              <a:latin typeface="Arial" pitchFamily="34" charset="0"/>
              <a:cs typeface="Arial" pitchFamily="34" charset="0"/>
            </a:endParaRPr>
          </a:p>
        </p:txBody>
      </p:sp>
      <p:sp>
        <p:nvSpPr>
          <p:cNvPr id="5" name="Title 1"/>
          <p:cNvSpPr txBox="1">
            <a:spLocks/>
          </p:cNvSpPr>
          <p:nvPr/>
        </p:nvSpPr>
        <p:spPr>
          <a:xfrm>
            <a:off x="362438" y="2107279"/>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Điêu luyện:</a:t>
            </a:r>
            <a:endParaRPr lang="en-US" sz="3600">
              <a:latin typeface="Arial" pitchFamily="34" charset="0"/>
              <a:cs typeface="Arial" pitchFamily="34" charset="0"/>
            </a:endParaRPr>
          </a:p>
        </p:txBody>
      </p:sp>
      <p:sp>
        <p:nvSpPr>
          <p:cNvPr id="7" name="Title 1"/>
          <p:cNvSpPr txBox="1">
            <a:spLocks/>
          </p:cNvSpPr>
          <p:nvPr/>
        </p:nvSpPr>
        <p:spPr>
          <a:xfrm>
            <a:off x="2819400" y="1868027"/>
            <a:ext cx="6172201"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đạt đến trình độ cao do trau dồi, luyện tập nhiều.</a:t>
            </a:r>
            <a:endParaRPr lang="en-US" sz="3600">
              <a:latin typeface="Arial" pitchFamily="34" charset="0"/>
              <a:cs typeface="Arial" pitchFamily="34" charset="0"/>
            </a:endParaRPr>
          </a:p>
        </p:txBody>
      </p:sp>
    </p:spTree>
    <p:extLst>
      <p:ext uri="{BB962C8B-B14F-4D97-AF65-F5344CB8AC3E}">
        <p14:creationId xmlns:p14="http://schemas.microsoft.com/office/powerpoint/2010/main" val="31573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79188"/>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514350"/>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66750"/>
            <a:ext cx="8762999" cy="4077918"/>
          </a:xfrm>
          <a:prstGeom prst="rect">
            <a:avLst/>
          </a:prstGeom>
        </p:spPr>
        <p:txBody>
          <a:bodyPr wrap="square" lIns="91318" tIns="45660" rIns="91318" bIns="45660">
            <a:spAutoFit/>
          </a:bodyPr>
          <a:lstStyle/>
          <a:p>
            <a:pPr algn="just">
              <a:spcAft>
                <a:spcPts val="600"/>
              </a:spcAft>
            </a:pPr>
            <a:r>
              <a:rPr lang="en-US" sz="25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r>
              <a:rPr lang="en-US" sz="2500" smtClean="0">
                <a:latin typeface="Arial" pitchFamily="34" charset="0"/>
                <a:ea typeface="Arial-Rounded" pitchFamily="34" charset="0"/>
                <a:cs typeface="Arial" pitchFamily="34" charset="0"/>
              </a:rPr>
              <a:t>.</a:t>
            </a:r>
          </a:p>
          <a:p>
            <a:pPr algn="just">
              <a:spcAft>
                <a:spcPts val="600"/>
              </a:spcAft>
            </a:pPr>
            <a:r>
              <a:rPr lang="en-US" sz="2400" smtClean="0">
                <a:latin typeface="Arial" pitchFamily="34" charset="0"/>
                <a:ea typeface="Arial-Rounded" pitchFamily="34" charset="0"/>
                <a:cs typeface="Arial" pitchFamily="34" charset="0"/>
              </a:rPr>
              <a:t>	Các </a:t>
            </a:r>
            <a:r>
              <a:rPr lang="en-US" sz="2400">
                <a:latin typeface="Arial" pitchFamily="34" charset="0"/>
                <a:ea typeface="Arial-Rounded" pitchFamily="34" charset="0"/>
                <a:cs typeface="Arial" pitchFamily="34" charset="0"/>
              </a:rPr>
              <a:t>con vật đều xứng đáng nhận phần thưởng</a:t>
            </a:r>
            <a:r>
              <a:rPr lang="en-US" sz="2400" smtClean="0">
                <a:latin typeface="Arial" pitchFamily="34" charset="0"/>
                <a:ea typeface="Arial-Rounded" pitchFamily="34" charset="0"/>
                <a:cs typeface="Arial" pitchFamily="34" charset="0"/>
              </a:rPr>
              <a:t>.</a:t>
            </a:r>
            <a:endParaRPr lang="en-US" sz="2500">
              <a:latin typeface="Arial" pitchFamily="34" charset="0"/>
              <a:ea typeface="Arial-Rounded" pitchFamily="34" charset="0"/>
              <a:cs typeface="Arial" pitchFamily="34" charset="0"/>
            </a:endParaRPr>
          </a:p>
          <a:p>
            <a:pPr algn="just">
              <a:spcAft>
                <a:spcPts val="600"/>
              </a:spcAft>
            </a:pPr>
            <a:endParaRPr lang="en-US" sz="2500">
              <a:latin typeface="Arial" pitchFamily="34" charset="0"/>
              <a:ea typeface="Arial-Rounded" pitchFamily="34" charset="0"/>
              <a:cs typeface="Arial" pitchFamily="34" charset="0"/>
            </a:endParaRPr>
          </a:p>
        </p:txBody>
      </p:sp>
      <p:sp>
        <p:nvSpPr>
          <p:cNvPr id="7" name="TextBox 6"/>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Cuộc thi có những con vật nào tham gia?</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Mỗi con vật biểu diễn tiết mục gì?</a:t>
            </a:r>
            <a:endParaRPr lang="en-US" sz="3200">
              <a:latin typeface="Arial" pitchFamily="34" charset="0"/>
              <a:ea typeface="Arial-Rounded" pitchFamily="34" charset="0"/>
              <a:cs typeface="Arial" pitchFamily="34" charset="0"/>
            </a:endParaRPr>
          </a:p>
        </p:txBody>
      </p:sp>
      <p:sp>
        <p:nvSpPr>
          <p:cNvPr id="11" name="TextBox 10"/>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thích nhất tiết mục nào trong cuộc thi?</a:t>
            </a:r>
            <a:endParaRPr lang="en-US" sz="3200">
              <a:latin typeface="Arial" pitchFamily="34" charset="0"/>
              <a:ea typeface="Arial-Rounded" pitchFamily="34" charset="0"/>
              <a:cs typeface="Arial" pitchFamily="34" charset="0"/>
            </a:endParaRPr>
          </a:p>
        </p:txBody>
      </p:sp>
      <p:sp>
        <p:nvSpPr>
          <p:cNvPr id="15" name="TextBox 14"/>
          <p:cNvSpPr txBox="1"/>
          <p:nvPr/>
        </p:nvSpPr>
        <p:spPr>
          <a:xfrm>
            <a:off x="1584614" y="1436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Pileated Woodpecker - eBir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16" t="5588" b="9160"/>
          <a:stretch/>
        </p:blipFill>
        <p:spPr bwMode="auto">
          <a:xfrm>
            <a:off x="1503452" y="1195806"/>
            <a:ext cx="5993116" cy="36265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920" y="213937"/>
            <a:ext cx="34559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452" y="1167231"/>
            <a:ext cx="19812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6593" y="1167231"/>
            <a:ext cx="19748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8543" y="1167231"/>
            <a:ext cx="19748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3452" y="3030559"/>
            <a:ext cx="19812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6593" y="3036909"/>
            <a:ext cx="19748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5368" y="3036909"/>
            <a:ext cx="19812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96200" y="2083905"/>
            <a:ext cx="12192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7" action="ppaction://hlinksldjump"/>
          </p:cNvPr>
          <p:cNvSpPr/>
          <p:nvPr/>
        </p:nvSpPr>
        <p:spPr>
          <a:xfrm>
            <a:off x="8165592" y="77501"/>
            <a:ext cx="978408" cy="484632"/>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latin typeface="Arial" pitchFamily="34" charset="0"/>
                <a:cs typeface="Arial" pitchFamily="34" charset="0"/>
              </a:rPr>
              <a:t>Đi tới bài học</a:t>
            </a:r>
            <a:endParaRPr lang="en-US" sz="900">
              <a:latin typeface="Arial" pitchFamily="34" charset="0"/>
              <a:cs typeface="Arial" pitchFamily="34" charset="0"/>
            </a:endParaRPr>
          </a:p>
        </p:txBody>
      </p:sp>
    </p:spTree>
    <p:extLst>
      <p:ext uri="{BB962C8B-B14F-4D97-AF65-F5344CB8AC3E}">
        <p14:creationId xmlns:p14="http://schemas.microsoft.com/office/powerpoint/2010/main" val="22926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fade">
                                      <p:cBhvr>
                                        <p:cTn id="7"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35"/>
                                        </p:tgtEl>
                                      </p:cBhvr>
                                    </p:animEffect>
                                    <p:set>
                                      <p:cBhvr>
                                        <p:cTn id="13" dur="1" fill="hold">
                                          <p:stCondLst>
                                            <p:cond delay="499"/>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14" restart="whenNotActive" fill="hold" evtFilter="cancelBubble" nodeType="interactiveSeq">
                <p:stCondLst>
                  <p:cond evt="onClick" delay="0">
                    <p:tgtEl>
                      <p:spTgt spid="10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36"/>
                                        </p:tgtEl>
                                      </p:cBhvr>
                                    </p:animEffect>
                                    <p:set>
                                      <p:cBhvr>
                                        <p:cTn id="1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20" restart="whenNotActive" fill="hold" evtFilter="cancelBubble" nodeType="interactiveSeq">
                <p:stCondLst>
                  <p:cond evt="onClick" delay="0">
                    <p:tgtEl>
                      <p:spTgt spid="10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37"/>
                                        </p:tgtEl>
                                      </p:cBhvr>
                                    </p:animEffect>
                                    <p:set>
                                      <p:cBhvr>
                                        <p:cTn id="25" dur="1" fill="hold">
                                          <p:stCondLst>
                                            <p:cond delay="499"/>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26" restart="whenNotActive" fill="hold" evtFilter="cancelBubble" nodeType="interactiveSeq">
                <p:stCondLst>
                  <p:cond evt="onClick" delay="0">
                    <p:tgtEl>
                      <p:spTgt spid="10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38"/>
                                        </p:tgtEl>
                                      </p:cBhvr>
                                    </p:animEffect>
                                    <p:set>
                                      <p:cBhvr>
                                        <p:cTn id="31" dur="1" fill="hold">
                                          <p:stCondLst>
                                            <p:cond delay="499"/>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seq concurrent="1" nextAc="seek">
              <p:cTn id="32" restart="whenNotActive" fill="hold" evtFilter="cancelBubble" nodeType="interactiveSeq">
                <p:stCondLst>
                  <p:cond evt="onClick" delay="0">
                    <p:tgtEl>
                      <p:spTgt spid="10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39"/>
                                        </p:tgtEl>
                                      </p:cBhvr>
                                    </p:animEffect>
                                    <p:set>
                                      <p:cBhvr>
                                        <p:cTn id="37" dur="1" fill="hold">
                                          <p:stCondLst>
                                            <p:cond delay="499"/>
                                          </p:stCondLst>
                                        </p:cTn>
                                        <p:tgtEl>
                                          <p:spTgt spid="1039"/>
                                        </p:tgtEl>
                                        <p:attrNameLst>
                                          <p:attrName>style.visibility</p:attrName>
                                        </p:attrNameLst>
                                      </p:cBhvr>
                                      <p:to>
                                        <p:strVal val="hidden"/>
                                      </p:to>
                                    </p:set>
                                  </p:childTnLst>
                                </p:cTn>
                              </p:par>
                            </p:childTnLst>
                          </p:cTn>
                        </p:par>
                      </p:childTnLst>
                    </p:cTn>
                  </p:par>
                </p:childTnLst>
              </p:cTn>
              <p:nextCondLst>
                <p:cond evt="onClick" delay="0">
                  <p:tgtEl>
                    <p:spTgt spid="1039"/>
                  </p:tgtEl>
                </p:cond>
              </p:nextCondLst>
            </p:seq>
            <p:seq concurrent="1" nextAc="seek">
              <p:cTn id="38" restart="whenNotActive" fill="hold" evtFilter="cancelBubble" nodeType="interactiveSeq">
                <p:stCondLst>
                  <p:cond evt="onClick" delay="0">
                    <p:tgtEl>
                      <p:spTgt spid="104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40"/>
                                        </p:tgtEl>
                                      </p:cBhvr>
                                    </p:animEffect>
                                    <p:set>
                                      <p:cBhvr>
                                        <p:cTn id="43" dur="1" fill="hold">
                                          <p:stCondLst>
                                            <p:cond delay="499"/>
                                          </p:stCondLst>
                                        </p:cTn>
                                        <p:tgtEl>
                                          <p:spTgt spid="1040"/>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m Yểng biết nói tiếng người không? Cách huấn luyện như thế nà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209550"/>
            <a:ext cx="2455702" cy="1649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èo rừng – Loài động vật nhỏ nhưng quý hiếm trên thế giớ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2665306"/>
            <a:ext cx="2493802" cy="16633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ìm hiểu về loài mèo rừng: đặc điểm, phân bố và thực trạng hiện n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57555"/>
            <a:ext cx="2141060" cy="1623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ì sao chim gõ kiến gõ mãi mà không… nhức đầu? - Tuổi Trẻ On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253159"/>
            <a:ext cx="2743200" cy="16162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m công - đặc điểm sinh học - Thiên Đường Ch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1730" y="2665306"/>
            <a:ext cx="25908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oọc xám Đông Dương – Wikipedia tiếng Việ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7671" y="2078902"/>
            <a:ext cx="1783202" cy="222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hayre's leaf monkey, Trachypithecus phayrei | Animals wild, Animals, Monk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2061919"/>
            <a:ext cx="1485936" cy="223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9005454"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    a</a:t>
            </a:r>
            <a:r>
              <a:rPr lang="en-US" sz="3200" b="1" dirty="0">
                <a:solidFill>
                  <a:srgbClr val="7030A0"/>
                </a:solidFill>
                <a:latin typeface="HP001 4 hàng" pitchFamily="34" charset="0"/>
                <a:ea typeface="Arial-Rounded" pitchFamily="34" charset="0"/>
                <a:cs typeface="Arial-Rounded" pitchFamily="34" charset="0"/>
              </a:rPr>
              <a:t>.</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smtClean="0">
                <a:solidFill>
                  <a:srgbClr val="7030A0"/>
                </a:solidFill>
                <a:latin typeface="HP001 4 hàng" pitchFamily="34" charset="0"/>
                <a:ea typeface="Arial-Rounded" pitchFamily="34" charset="0"/>
                <a:cs typeface="Arial-Rounded" pitchFamily="34" charset="0"/>
              </a:rPr>
              <a:t>C</a:t>
            </a:r>
            <a:r>
              <a:rPr lang="vi-VN" sz="3200" b="1" dirty="0" smtClean="0">
                <a:solidFill>
                  <a:srgbClr val="7030A0"/>
                </a:solidFill>
                <a:latin typeface="HP001 4 hàng" pitchFamily="34" charset="0"/>
                <a:ea typeface="Arial-Rounded" pitchFamily="34" charset="0"/>
                <a:cs typeface="Arial-Rounded" pitchFamily="34" charset="0"/>
              </a:rPr>
              <a:t>uℓ </a:t>
            </a:r>
            <a:r>
              <a:rPr lang="el-GR" sz="3200" b="1" dirty="0">
                <a:solidFill>
                  <a:srgbClr val="7030A0"/>
                </a:solidFill>
                <a:latin typeface="HP001 4 hàng" pitchFamily="34" charset="0"/>
                <a:ea typeface="Arial-Rounded" pitchFamily="34" charset="0"/>
                <a:cs typeface="Arial-Rounded" pitchFamily="34" charset="0"/>
              </a:rPr>
              <a:t>κ</a:t>
            </a:r>
            <a:r>
              <a:rPr lang="vi-VN" sz="3200" b="1" dirty="0">
                <a:solidFill>
                  <a:srgbClr val="7030A0"/>
                </a:solidFill>
                <a:latin typeface="HP001 4 hàng" pitchFamily="34" charset="0"/>
                <a:ea typeface="Arial-Rounded" pitchFamily="34" charset="0"/>
                <a:cs typeface="Arial-Rounded" pitchFamily="34" charset="0"/>
              </a:rPr>
              <a:t>i có ǧẅ </a:t>
            </a:r>
            <a:r>
              <a:rPr lang="el-GR" sz="3200" b="1" dirty="0">
                <a:solidFill>
                  <a:srgbClr val="7030A0"/>
                </a:solidFill>
                <a:latin typeface="HP001 4 hàng" pitchFamily="34" charset="0"/>
                <a:ea typeface="Arial-Rounded" pitchFamily="34" charset="0"/>
                <a:cs typeface="Arial-Rounded" pitchFamily="34" charset="0"/>
              </a:rPr>
              <a:t>κ</a:t>
            </a:r>
            <a:r>
              <a:rPr lang="vi-VN" sz="3200" b="1" dirty="0">
                <a:solidFill>
                  <a:srgbClr val="7030A0"/>
                </a:solidFill>
                <a:latin typeface="HP001 4 hàng" pitchFamily="34" charset="0"/>
                <a:ea typeface="Arial-Rounded" pitchFamily="34" charset="0"/>
                <a:cs typeface="Arial-Rounded" pitchFamily="34" charset="0"/>
              </a:rPr>
              <a:t>am gia của </a:t>
            </a:r>
            <a:r>
              <a:rPr lang="el-GR" sz="3200" b="1" dirty="0">
                <a:solidFill>
                  <a:srgbClr val="7030A0"/>
                </a:solidFill>
                <a:latin typeface="HP001 4 hàng" pitchFamily="34" charset="0"/>
                <a:ea typeface="Arial-Rounded" pitchFamily="34" charset="0"/>
                <a:cs typeface="Arial-Rounded" pitchFamily="34" charset="0"/>
              </a:rPr>
              <a:t>ΐϜ</a:t>
            </a:r>
            <a:r>
              <a:rPr lang="vi-VN" sz="3200" b="1" dirty="0">
                <a:solidFill>
                  <a:srgbClr val="7030A0"/>
                </a:solidFill>
                <a:latin typeface="HP001 4 hàng" pitchFamily="34" charset="0"/>
                <a:ea typeface="Arial-Rounded" pitchFamily="34" charset="0"/>
                <a:cs typeface="Arial-Rounded" pitchFamily="34" charset="0"/>
              </a:rPr>
              <a:t>ng, </a:t>
            </a:r>
            <a:r>
              <a:rPr lang="el-GR" sz="3200" b="1" dirty="0">
                <a:solidFill>
                  <a:srgbClr val="7030A0"/>
                </a:solidFill>
                <a:latin typeface="HP001 4 hàng" pitchFamily="34" charset="0"/>
                <a:ea typeface="Arial-Rounded" pitchFamily="34" charset="0"/>
                <a:cs typeface="Arial-Rounded" pitchFamily="34" charset="0"/>
              </a:rPr>
              <a:t>Ε˝</a:t>
            </a:r>
            <a:r>
              <a:rPr lang="vi-VN" sz="3200" b="1" dirty="0" smtClean="0">
                <a:solidFill>
                  <a:srgbClr val="7030A0"/>
                </a:solidFill>
                <a:latin typeface="HP001 4 hàng" pitchFamily="34" charset="0"/>
                <a:ea typeface="Arial-Rounded" pitchFamily="34" charset="0"/>
                <a:cs typeface="Arial-Rounded" pitchFamily="34" charset="0"/>
              </a:rPr>
              <a:t>o</a:t>
            </a:r>
            <a:endParaRPr lang="en-US" sz="3200" b="1" dirty="0">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3597519"/>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    b</a:t>
            </a:r>
            <a:r>
              <a:rPr lang="en-US" sz="3200" b="1" dirty="0">
                <a:solidFill>
                  <a:srgbClr val="7030A0"/>
                </a:solidFill>
                <a:latin typeface="HP001 4 hàng" pitchFamily="34" charset="0"/>
                <a:ea typeface="Arial-Rounded" pitchFamily="34" charset="0"/>
                <a:cs typeface="Arial-Rounded" pitchFamily="34" charset="0"/>
              </a:rPr>
              <a:t>.</a:t>
            </a:r>
            <a:r>
              <a:rPr lang="en-US" sz="3200" b="1" smtClean="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Em </a:t>
            </a:r>
            <a:r>
              <a:rPr lang="el-GR" sz="3200" b="1" dirty="0">
                <a:solidFill>
                  <a:srgbClr val="7030A0"/>
                </a:solidFill>
                <a:latin typeface="HP001 4 hàng" pitchFamily="34" charset="0"/>
                <a:ea typeface="Arial-Rounded" pitchFamily="34" charset="0"/>
                <a:cs typeface="Arial-Rounded" pitchFamily="34" charset="0"/>
              </a:rPr>
              <a:t>κ</a:t>
            </a:r>
            <a:r>
              <a:rPr lang="vi-VN" sz="3200" b="1" dirty="0">
                <a:solidFill>
                  <a:srgbClr val="7030A0"/>
                </a:solidFill>
                <a:latin typeface="HP001 4 hàng" pitchFamily="34" charset="0"/>
                <a:ea typeface="Arial-Rounded" pitchFamily="34" charset="0"/>
                <a:cs typeface="Arial-Rounded" pitchFamily="34" charset="0"/>
              </a:rPr>
              <a:t>í</a:t>
            </a:r>
            <a:r>
              <a:rPr lang="el-GR" sz="3200" b="1" dirty="0">
                <a:solidFill>
                  <a:srgbClr val="7030A0"/>
                </a:solidFill>
                <a:latin typeface="HP001 4 hàng" pitchFamily="34" charset="0"/>
                <a:ea typeface="Arial-Rounded" pitchFamily="34" charset="0"/>
                <a:cs typeface="Arial-Rounded" pitchFamily="34" charset="0"/>
              </a:rPr>
              <a:t>ε η</a:t>
            </a:r>
            <a:r>
              <a:rPr lang="vi-VN" sz="3200" b="1" dirty="0">
                <a:solidFill>
                  <a:srgbClr val="7030A0"/>
                </a:solidFill>
                <a:latin typeface="HP001 4 hàng" pitchFamily="34" charset="0"/>
                <a:ea typeface="Arial-Rounded" pitchFamily="34" charset="0"/>
                <a:cs typeface="Arial-Rounded" pitchFamily="34" charset="0"/>
              </a:rPr>
              <a:t>ất Ǉ</a:t>
            </a:r>
            <a:r>
              <a:rPr lang="el-GR" sz="3200" b="1" dirty="0">
                <a:solidFill>
                  <a:srgbClr val="7030A0"/>
                </a:solidFill>
                <a:latin typeface="HP001 4 hàng" pitchFamily="34" charset="0"/>
                <a:ea typeface="Arial-Rounded" pitchFamily="34" charset="0"/>
                <a:cs typeface="Arial-Rounded" pitchFamily="34" charset="0"/>
              </a:rPr>
              <a:t>Η</a:t>
            </a:r>
            <a:r>
              <a:rPr lang="vi-VN" sz="3200" b="1" dirty="0">
                <a:solidFill>
                  <a:srgbClr val="7030A0"/>
                </a:solidFill>
                <a:latin typeface="HP001 4 hàng" pitchFamily="34" charset="0"/>
                <a:ea typeface="Arial-Rounded" pitchFamily="34" charset="0"/>
                <a:cs typeface="Arial-Rounded" pitchFamily="34" charset="0"/>
              </a:rPr>
              <a:t>Ğt </a:t>
            </a:r>
            <a:r>
              <a:rPr lang="vi-VN" sz="3200" b="1" dirty="0" smtClean="0">
                <a:solidFill>
                  <a:srgbClr val="7030A0"/>
                </a:solidFill>
                <a:latin typeface="HP001 4 hàng" pitchFamily="34" charset="0"/>
                <a:ea typeface="Arial-Rounded" pitchFamily="34" charset="0"/>
                <a:cs typeface="Arial-Rounded" pitchFamily="34" charset="0"/>
              </a:rPr>
              <a:t>jụ</a:t>
            </a:r>
            <a:r>
              <a:rPr lang="en-US" sz="3200" b="1" dirty="0" smtClean="0">
                <a:solidFill>
                  <a:srgbClr val="7030A0"/>
                </a:solidFill>
                <a:latin typeface="HP001 4 hàng" pitchFamily="34" charset="0"/>
                <a:ea typeface="Arial-Rounded" pitchFamily="34" charset="0"/>
                <a:cs typeface="Arial-Rounded" pitchFamily="34" charset="0"/>
              </a:rPr>
              <a:t>c </a:t>
            </a:r>
            <a:r>
              <a:rPr lang="en-US" sz="3200" b="1" dirty="0" err="1" smtClean="0">
                <a:solidFill>
                  <a:srgbClr val="7030A0"/>
                </a:solidFill>
                <a:latin typeface="HP001 4 hàng" pitchFamily="34" charset="0"/>
                <a:ea typeface="Arial-Rounded" pitchFamily="34" charset="0"/>
                <a:cs typeface="Arial-Rounded" pitchFamily="34" charset="0"/>
              </a:rPr>
              <a:t>múa</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công</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tuyệt</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64123" y="709659"/>
            <a:ext cx="5859051"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Cuộc thi có sự tham gia của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164123" y="1200149"/>
            <a:ext cx="4956560"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Em thích nhất tiết mục (…).</a:t>
            </a:r>
            <a:endParaRPr lang="en-US" sz="2800">
              <a:latin typeface="Arial" pitchFamily="34" charset="0"/>
              <a:ea typeface="Arial-Rounded" pitchFamily="34" charset="0"/>
              <a:cs typeface="Arial" pitchFamily="34" charset="0"/>
            </a:endParaRPr>
          </a:p>
        </p:txBody>
      </p:sp>
      <p:sp>
        <p:nvSpPr>
          <p:cNvPr id="2" name="Rectangle 1"/>
          <p:cNvSpPr/>
          <p:nvPr/>
        </p:nvSpPr>
        <p:spPr>
          <a:xfrm>
            <a:off x="135548" y="2921050"/>
            <a:ext cx="8624370" cy="584775"/>
          </a:xfrm>
          <a:prstGeom prst="rect">
            <a:avLst/>
          </a:prstGeom>
        </p:spPr>
        <p:txBody>
          <a:bodyPr wrap="square">
            <a:spAutoFit/>
          </a:bodyPr>
          <a:lstStyle/>
          <a:p>
            <a:r>
              <a:rPr lang="vi-VN" sz="3200" b="1" dirty="0">
                <a:solidFill>
                  <a:srgbClr val="7030A0"/>
                </a:solidFill>
                <a:latin typeface="HP001 4 hàng" pitchFamily="34" charset="0"/>
                <a:ea typeface="Arial-Rounded" pitchFamily="34" charset="0"/>
                <a:cs typeface="Arial-Rounded" pitchFamily="34" charset="0"/>
              </a:rPr>
              <a:t>ǟừng,</a:t>
            </a:r>
            <a:r>
              <a:rPr lang="en-US" sz="3200" b="1" dirty="0"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gõ</a:t>
            </a:r>
            <a:r>
              <a:rPr lang="en-US" sz="3200" b="1" dirty="0" smtClean="0">
                <a:solidFill>
                  <a:srgbClr val="7030A0"/>
                </a:solidFill>
                <a:latin typeface="HP001 4 hàng" pitchFamily="34" charset="0"/>
                <a:ea typeface="Arial-Rounded" pitchFamily="34" charset="0"/>
                <a:cs typeface="Arial-Rounded" pitchFamily="34" charset="0"/>
              </a:rPr>
              <a:t> </a:t>
            </a:r>
            <a:r>
              <a:rPr lang="vi-VN" sz="3200" b="1" dirty="0" smtClean="0">
                <a:solidFill>
                  <a:srgbClr val="7030A0"/>
                </a:solidFill>
                <a:latin typeface="HP001 4 hàng" pitchFamily="34" charset="0"/>
                <a:ea typeface="Arial-Rounded" pitchFamily="34" charset="0"/>
                <a:cs typeface="Arial-Rounded" pitchFamily="34" charset="0"/>
              </a:rPr>
              <a:t>k</a:t>
            </a:r>
            <a:r>
              <a:rPr lang="el-GR" sz="3200" b="1" dirty="0">
                <a:solidFill>
                  <a:srgbClr val="7030A0"/>
                </a:solidFill>
                <a:latin typeface="HP001 4 hàng" pitchFamily="34" charset="0"/>
                <a:ea typeface="Arial-Rounded" pitchFamily="34" charset="0"/>
                <a:cs typeface="Arial-Rounded" pitchFamily="34" charset="0"/>
              </a:rPr>
              <a:t>Η</a:t>
            </a:r>
            <a:r>
              <a:rPr lang="vi-VN" sz="3200" b="1" dirty="0">
                <a:solidFill>
                  <a:srgbClr val="7030A0"/>
                </a:solidFill>
                <a:latin typeface="HP001 4 hàng" pitchFamily="34" charset="0"/>
                <a:ea typeface="Arial-Rounded" pitchFamily="34" charset="0"/>
                <a:cs typeface="Arial-Rounded" pitchFamily="34" charset="0"/>
              </a:rPr>
              <a:t>Ğn, </a:t>
            </a:r>
            <a:r>
              <a:rPr lang="el-GR" sz="3200" b="1" dirty="0">
                <a:solidFill>
                  <a:srgbClr val="7030A0"/>
                </a:solidFill>
                <a:latin typeface="HP001 4 hàng" pitchFamily="34" charset="0"/>
                <a:ea typeface="Arial-Rounded" pitchFamily="34" charset="0"/>
                <a:cs typeface="Arial-Rounded" pitchFamily="34" charset="0"/>
              </a:rPr>
              <a:t>ε</a:t>
            </a:r>
            <a:r>
              <a:rPr lang="vi-VN" sz="3200" b="1" dirty="0">
                <a:solidFill>
                  <a:srgbClr val="7030A0"/>
                </a:solidFill>
                <a:latin typeface="HP001 4 hàng" pitchFamily="34" charset="0"/>
                <a:ea typeface="Arial-Rounded" pitchFamily="34" charset="0"/>
                <a:cs typeface="Arial-Rounded" pitchFamily="34" charset="0"/>
              </a:rPr>
              <a:t>im cŪg và vǭ </a:t>
            </a:r>
            <a:r>
              <a:rPr lang="vi-VN" sz="3200" b="1" dirty="0" smtClean="0">
                <a:solidFill>
                  <a:srgbClr val="7030A0"/>
                </a:solidFill>
                <a:latin typeface="HP001 4 hàng" pitchFamily="34" charset="0"/>
                <a:ea typeface="Arial-Rounded" pitchFamily="34" charset="0"/>
                <a:cs typeface="Arial-Rounded" pitchFamily="34" charset="0"/>
              </a:rPr>
              <a:t>xám</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dirty="0"/>
          </a:p>
        </p:txBody>
      </p:sp>
      <p:sp>
        <p:nvSpPr>
          <p:cNvPr id="3" name="TextBox 2"/>
          <p:cNvSpPr txBox="1"/>
          <p:nvPr/>
        </p:nvSpPr>
        <p:spPr>
          <a:xfrm>
            <a:off x="228600" y="4272975"/>
            <a:ext cx="2372634" cy="584775"/>
          </a:xfrm>
          <a:prstGeom prst="rect">
            <a:avLst/>
          </a:prstGeom>
          <a:noFill/>
        </p:spPr>
        <p:txBody>
          <a:bodyPr wrap="square" rtlCol="0">
            <a:spAutoFit/>
          </a:bodyPr>
          <a:lstStyle/>
          <a:p>
            <a:pPr algn="just"/>
            <a:r>
              <a:rPr lang="en-US" sz="3200" b="1" dirty="0" err="1">
                <a:solidFill>
                  <a:srgbClr val="7030A0"/>
                </a:solidFill>
                <a:latin typeface="HP001 4 hàng" pitchFamily="34" charset="0"/>
                <a:ea typeface="Arial-Rounded" pitchFamily="34" charset="0"/>
                <a:cs typeface="Arial-Rounded" pitchFamily="34" charset="0"/>
              </a:rPr>
              <a:t>đẹp</a:t>
            </a:r>
            <a:r>
              <a:rPr lang="en-US" sz="3200" b="1" dirty="0">
                <a:solidFill>
                  <a:srgbClr val="7030A0"/>
                </a:solidFill>
                <a:latin typeface="HP001 4 hàng" pitchFamily="34" charset="0"/>
                <a:ea typeface="Arial-Rounded" pitchFamily="34" charset="0"/>
                <a:cs typeface="Arial-Rounded" pitchFamily="34" charset="0"/>
              </a:rPr>
              <a:t>. </a:t>
            </a:r>
            <a:endParaRPr lang="en-US" sz="3200" b="1" dirty="0">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C.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363539" y="666750"/>
            <a:ext cx="4343400" cy="4343400"/>
          </a:xfrm>
        </p:spPr>
      </p:pic>
      <p:pic>
        <p:nvPicPr>
          <p:cNvPr id="9" name="E.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554539" y="666750"/>
            <a:ext cx="4343400" cy="43434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Cuộc thi tài năng rừng xanh</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114, 115).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116, 117).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p:cNvSpPr>
            <a:spLocks noGrp="1"/>
          </p:cNvSpPr>
          <p:nvPr>
            <p:ph type="title"/>
          </p:nvPr>
        </p:nvSpPr>
        <p:spPr>
          <a:xfrm>
            <a:off x="2590800" y="2114550"/>
            <a:ext cx="3311995" cy="1075323"/>
          </a:xfrm>
        </p:spPr>
        <p:txBody>
          <a:bodyPr>
            <a:noAutofit/>
          </a:bodyPr>
          <a:lstStyle/>
          <a:p>
            <a:pPr algn="just"/>
            <a:r>
              <a:rPr lang="en-US" sz="3600" smtClean="0">
                <a:latin typeface="Arial" pitchFamily="34" charset="0"/>
                <a:cs typeface="Arial" pitchFamily="34" charset="0"/>
              </a:rPr>
              <a:t>A. Sư tử</a:t>
            </a:r>
            <a:endParaRPr lang="en-US" sz="3600">
              <a:latin typeface="Arial" pitchFamily="34" charset="0"/>
              <a:cs typeface="Arial" pitchFamily="34" charset="0"/>
            </a:endParaRPr>
          </a:p>
        </p:txBody>
      </p:sp>
      <p:sp>
        <p:nvSpPr>
          <p:cNvPr id="4" name="Title 11"/>
          <p:cNvSpPr txBox="1">
            <a:spLocks/>
          </p:cNvSpPr>
          <p:nvPr/>
        </p:nvSpPr>
        <p:spPr>
          <a:xfrm>
            <a:off x="838200" y="285750"/>
            <a:ext cx="7162800" cy="1905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smtClean="0">
                <a:solidFill>
                  <a:srgbClr val="0070C0"/>
                </a:solidFill>
                <a:latin typeface="Arial" pitchFamily="34" charset="0"/>
                <a:cs typeface="Arial" pitchFamily="34" charset="0"/>
              </a:rPr>
              <a:t>Loài vật nào xuất hiện trong bài “Chúa tể rừng xanh”?</a:t>
            </a:r>
            <a:endParaRPr lang="en-US" sz="4000">
              <a:solidFill>
                <a:srgbClr val="0070C0"/>
              </a:solidFill>
              <a:latin typeface="Arial" pitchFamily="34" charset="0"/>
              <a:cs typeface="Arial" pitchFamily="34" charset="0"/>
            </a:endParaRPr>
          </a:p>
        </p:txBody>
      </p:sp>
      <p:sp>
        <p:nvSpPr>
          <p:cNvPr id="5" name="Title 11"/>
          <p:cNvSpPr txBox="1">
            <a:spLocks/>
          </p:cNvSpPr>
          <p:nvPr/>
        </p:nvSpPr>
        <p:spPr>
          <a:xfrm>
            <a:off x="2590800" y="2952750"/>
            <a:ext cx="3311995"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B. Hổ</a:t>
            </a:r>
            <a:endParaRPr lang="en-US" sz="3600">
              <a:latin typeface="Arial" pitchFamily="34" charset="0"/>
              <a:cs typeface="Arial" pitchFamily="34" charset="0"/>
            </a:endParaRPr>
          </a:p>
        </p:txBody>
      </p:sp>
      <p:sp>
        <p:nvSpPr>
          <p:cNvPr id="6" name="Title 11"/>
          <p:cNvSpPr txBox="1">
            <a:spLocks/>
          </p:cNvSpPr>
          <p:nvPr/>
        </p:nvSpPr>
        <p:spPr>
          <a:xfrm>
            <a:off x="2590800" y="3790950"/>
            <a:ext cx="3311995"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C. Gấu</a:t>
            </a:r>
            <a:endParaRPr lang="en-US" sz="3600">
              <a:latin typeface="Arial" pitchFamily="34" charset="0"/>
              <a:cs typeface="Arial" pitchFamily="34" charset="0"/>
            </a:endParaRPr>
          </a:p>
        </p:txBody>
      </p:sp>
      <p:sp>
        <p:nvSpPr>
          <p:cNvPr id="7" name="Rectangle 6">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0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70C0"/>
                </a:solidFill>
                <a:latin typeface="Arial" pitchFamily="34" charset="0"/>
                <a:cs typeface="Arial" pitchFamily="34" charset="0"/>
              </a:rPr>
              <a:t>Hổ có khả năng gì đặc biệt?</a:t>
            </a:r>
            <a:endParaRPr lang="en-US">
              <a:solidFill>
                <a:srgbClr val="0070C0"/>
              </a:solidFill>
              <a:latin typeface="Arial" pitchFamily="34" charset="0"/>
              <a:cs typeface="Arial" pitchFamily="34" charset="0"/>
            </a:endParaRPr>
          </a:p>
        </p:txBody>
      </p:sp>
      <p:sp>
        <p:nvSpPr>
          <p:cNvPr id="3" name="Title 11"/>
          <p:cNvSpPr txBox="1">
            <a:spLocks/>
          </p:cNvSpPr>
          <p:nvPr/>
        </p:nvSpPr>
        <p:spPr>
          <a:xfrm>
            <a:off x="953487" y="127000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 Hổ là loại vật ăn thịt có bộ lông màu vàng. </a:t>
            </a:r>
            <a:endParaRPr lang="en-US" sz="3200">
              <a:latin typeface="Arial" pitchFamily="34" charset="0"/>
              <a:cs typeface="Arial" pitchFamily="34" charset="0"/>
            </a:endParaRPr>
          </a:p>
        </p:txBody>
      </p:sp>
      <p:sp>
        <p:nvSpPr>
          <p:cNvPr id="4" name="Title 11"/>
          <p:cNvSpPr txBox="1">
            <a:spLocks/>
          </p:cNvSpPr>
          <p:nvPr/>
        </p:nvSpPr>
        <p:spPr>
          <a:xfrm>
            <a:off x="953487" y="3492584"/>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C. Hổ di chuyển nhanh, </a:t>
            </a:r>
            <a:r>
              <a:rPr lang="en-US" sz="3200">
                <a:latin typeface="Arial" pitchFamily="34" charset="0"/>
                <a:cs typeface="Arial" pitchFamily="34" charset="0"/>
              </a:rPr>
              <a:t>có thể nhảy xa và săn mồi rất giỏi.</a:t>
            </a:r>
          </a:p>
        </p:txBody>
      </p:sp>
      <p:sp>
        <p:nvSpPr>
          <p:cNvPr id="5" name="Title 11"/>
          <p:cNvSpPr txBox="1">
            <a:spLocks/>
          </p:cNvSpPr>
          <p:nvPr/>
        </p:nvSpPr>
        <p:spPr>
          <a:xfrm>
            <a:off x="966187" y="2345323"/>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 Hổ có thể bay được.</a:t>
            </a:r>
            <a:endParaRPr lang="en-US" sz="3200">
              <a:latin typeface="Arial" pitchFamily="34" charset="0"/>
              <a:cs typeface="Arial" pitchFamily="34" charset="0"/>
            </a:endParaRPr>
          </a:p>
        </p:txBody>
      </p:sp>
      <p:sp>
        <p:nvSpPr>
          <p:cNvPr id="6" name="Rectangle 5">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7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1998"/>
          <a:stretch/>
        </p:blipFill>
        <p:spPr>
          <a:xfrm>
            <a:off x="3128772" y="925830"/>
            <a:ext cx="2886456" cy="2896870"/>
          </a:xfrm>
          <a:prstGeom prst="rect">
            <a:avLst/>
          </a:prstGeom>
        </p:spPr>
      </p:pic>
    </p:spTree>
    <p:extLst>
      <p:ext uri="{BB962C8B-B14F-4D97-AF65-F5344CB8AC3E}">
        <p14:creationId xmlns:p14="http://schemas.microsoft.com/office/powerpoint/2010/main" val="11716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70C0"/>
                </a:solidFill>
                <a:latin typeface="Arial" pitchFamily="34" charset="0"/>
                <a:cs typeface="Arial" pitchFamily="34" charset="0"/>
              </a:rPr>
              <a:t>Đúng chọn Đ, sai chọn S.</a:t>
            </a:r>
            <a:endParaRPr lang="en-US">
              <a:solidFill>
                <a:srgbClr val="0070C0"/>
              </a:solidFill>
              <a:latin typeface="Arial" pitchFamily="34" charset="0"/>
              <a:cs typeface="Arial" pitchFamily="34" charset="0"/>
            </a:endParaRPr>
          </a:p>
        </p:txBody>
      </p:sp>
      <p:sp>
        <p:nvSpPr>
          <p:cNvPr id="3" name="Title 11"/>
          <p:cNvSpPr txBox="1">
            <a:spLocks/>
          </p:cNvSpPr>
          <p:nvPr/>
        </p:nvSpPr>
        <p:spPr>
          <a:xfrm>
            <a:off x="953487" y="158115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1. Hổ là loại vật hung dữ nên cần phải bắt và giết thịt.</a:t>
            </a:r>
            <a:endParaRPr lang="en-US" sz="3200">
              <a:latin typeface="Arial" pitchFamily="34" charset="0"/>
              <a:cs typeface="Arial" pitchFamily="34" charset="0"/>
            </a:endParaRPr>
          </a:p>
        </p:txBody>
      </p:sp>
      <p:sp>
        <p:nvSpPr>
          <p:cNvPr id="6" name="Title 11"/>
          <p:cNvSpPr txBox="1">
            <a:spLocks/>
          </p:cNvSpPr>
          <p:nvPr/>
        </p:nvSpPr>
        <p:spPr>
          <a:xfrm>
            <a:off x="953487" y="287655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2. Hổ là động vật hoang dã cần được bảo vệ</a:t>
            </a:r>
            <a:endParaRPr lang="en-US" sz="3200">
              <a:latin typeface="Arial" pitchFamily="34" charset="0"/>
              <a:cs typeface="Arial" pitchFamily="34" charset="0"/>
            </a:endParaRPr>
          </a:p>
        </p:txBody>
      </p:sp>
      <p:sp>
        <p:nvSpPr>
          <p:cNvPr id="7" name="Title 11"/>
          <p:cNvSpPr txBox="1">
            <a:spLocks/>
          </p:cNvSpPr>
          <p:nvPr/>
        </p:nvSpPr>
        <p:spPr>
          <a:xfrm>
            <a:off x="419100" y="2794002"/>
            <a:ext cx="533400" cy="762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solidFill>
                  <a:srgbClr val="FF0000"/>
                </a:solidFill>
                <a:latin typeface="Arial" pitchFamily="34" charset="0"/>
                <a:cs typeface="Arial" pitchFamily="34" charset="0"/>
              </a:rPr>
              <a:t>Đ</a:t>
            </a:r>
          </a:p>
        </p:txBody>
      </p:sp>
      <p:sp>
        <p:nvSpPr>
          <p:cNvPr id="8" name="Title 11"/>
          <p:cNvSpPr txBox="1">
            <a:spLocks/>
          </p:cNvSpPr>
          <p:nvPr/>
        </p:nvSpPr>
        <p:spPr>
          <a:xfrm>
            <a:off x="420087" y="1504950"/>
            <a:ext cx="533400" cy="762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solidFill>
                  <a:srgbClr val="FF0000"/>
                </a:solidFill>
                <a:latin typeface="Arial" pitchFamily="34" charset="0"/>
                <a:cs typeface="Arial" pitchFamily="34" charset="0"/>
              </a:rPr>
              <a:t>S</a:t>
            </a:r>
            <a:endParaRPr lang="en-US" sz="3200">
              <a:solidFill>
                <a:srgbClr val="FF0000"/>
              </a:solidFill>
              <a:latin typeface="Arial" pitchFamily="34" charset="0"/>
              <a:cs typeface="Arial" pitchFamily="34" charset="0"/>
            </a:endParaRPr>
          </a:p>
        </p:txBody>
      </p:sp>
      <p:sp>
        <p:nvSpPr>
          <p:cNvPr id="9" name="Rectangle 8">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65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8772" y="931037"/>
            <a:ext cx="2886456" cy="2886456"/>
          </a:xfrm>
          <a:prstGeom prst="rect">
            <a:avLst/>
          </a:prstGeom>
        </p:spPr>
      </p:pic>
    </p:spTree>
    <p:extLst>
      <p:ext uri="{BB962C8B-B14F-4D97-AF65-F5344CB8AC3E}">
        <p14:creationId xmlns:p14="http://schemas.microsoft.com/office/powerpoint/2010/main" val="31992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 y="1733550"/>
            <a:ext cx="9052560" cy="857250"/>
          </a:xfrm>
        </p:spPr>
        <p:txBody>
          <a:bodyPr>
            <a:noAutofit/>
          </a:bodyPr>
          <a:lstStyle/>
          <a:p>
            <a:r>
              <a:rPr lang="en-US" sz="4000" smtClean="0">
                <a:latin typeface="Arial" pitchFamily="34" charset="0"/>
                <a:cs typeface="Arial" pitchFamily="34" charset="0"/>
              </a:rPr>
              <a:t>Câu nào trong bài “Chúa tể rừng xanh” cho biết đặc điểm chiếc đuôi của hổ?</a:t>
            </a:r>
            <a:endParaRPr lang="en-US" sz="4000">
              <a:latin typeface="Arial" pitchFamily="34" charset="0"/>
              <a:cs typeface="Arial" pitchFamily="34" charset="0"/>
            </a:endParaRPr>
          </a:p>
        </p:txBody>
      </p:sp>
      <p:sp>
        <p:nvSpPr>
          <p:cNvPr id="3" name="Rectangle 2">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789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654</Words>
  <Application>Microsoft Office PowerPoint</Application>
  <PresentationFormat>On-screen Show (16:9)</PresentationFormat>
  <Paragraphs>131</Paragraphs>
  <Slides>33</Slides>
  <Notes>10</Notes>
  <HiddenSlides>0</HiddenSlides>
  <MMClips>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A. Sư tử</vt:lpstr>
      <vt:lpstr>Hổ có khả năng gì đặc biệt?</vt:lpstr>
      <vt:lpstr>PowerPoint Presentation</vt:lpstr>
      <vt:lpstr>Đúng chọn Đ, sai chọn S.</vt:lpstr>
      <vt:lpstr>PowerPoint Presentation</vt:lpstr>
      <vt:lpstr>Câu nào trong bài “Chúa tể rừng xanh” cho biết đặc điểm chiếc đuôi của hổ?</vt:lpstr>
      <vt:lpstr>PowerPoint Presentation</vt:lpstr>
      <vt:lpstr>PowerPoint Presentation</vt:lpstr>
      <vt:lpstr>PowerPoint Presentation</vt:lpstr>
      <vt:lpstr>PowerPoint Presentation</vt:lpstr>
      <vt:lpstr>yêt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291</cp:revision>
  <dcterms:created xsi:type="dcterms:W3CDTF">2020-12-08T15:48:47Z</dcterms:created>
  <dcterms:modified xsi:type="dcterms:W3CDTF">2022-04-12T08:04:31Z</dcterms:modified>
</cp:coreProperties>
</file>